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9" r:id="rId3"/>
    <p:sldId id="258" r:id="rId4"/>
    <p:sldId id="263" r:id="rId5"/>
    <p:sldId id="261" r:id="rId6"/>
    <p:sldId id="264" r:id="rId7"/>
    <p:sldId id="275" r:id="rId8"/>
    <p:sldId id="262" r:id="rId9"/>
    <p:sldId id="265" r:id="rId10"/>
    <p:sldId id="276" r:id="rId11"/>
    <p:sldId id="27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A10E-19FE-447A-B474-71805FD70416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1E3C-AF3B-496B-9A71-DE86A834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1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0A10E-19FE-447A-B474-71805FD70416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C1E3C-AF3B-496B-9A71-DE86A834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1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9570761A-A8B2-5FA9-F4A8-FB02FAD42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64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C94E0-5604-5AC6-F142-FC26C68CD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rgbClr val="FFFFFF"/>
                </a:solidFill>
                <a:latin typeface="Abadi" panose="020B0604020104020204" pitchFamily="34" charset="0"/>
              </a:rPr>
              <a:t>Assessing blood samples for malaria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8FC97C-EED4-4A98-B3ED-46C49426D3C6}"/>
              </a:ext>
            </a:extLst>
          </p:cNvPr>
          <p:cNvSpPr txBox="1">
            <a:spLocks/>
          </p:cNvSpPr>
          <p:nvPr/>
        </p:nvSpPr>
        <p:spPr>
          <a:xfrm>
            <a:off x="1198181" y="3343138"/>
            <a:ext cx="9795637" cy="341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Abadi" panose="020B0604020104020204" pitchFamily="34" charset="0"/>
              </a:rPr>
              <a:t>PDO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462AC33-EAC2-B1EF-5120-85324D96950C}"/>
              </a:ext>
            </a:extLst>
          </p:cNvPr>
          <p:cNvSpPr txBox="1">
            <a:spLocks/>
          </p:cNvSpPr>
          <p:nvPr/>
        </p:nvSpPr>
        <p:spPr>
          <a:xfrm>
            <a:off x="1198181" y="3667957"/>
            <a:ext cx="9795637" cy="341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k-SK" sz="2400" u="sng" dirty="0">
                <a:solidFill>
                  <a:srgbClr val="FFFFFF"/>
                </a:solidFill>
                <a:latin typeface="Abadi" panose="020B0604020104020204" pitchFamily="34" charset="0"/>
              </a:rPr>
              <a:t>Tomáš Ťažár</a:t>
            </a:r>
            <a:endParaRPr lang="en-US" sz="2400" u="sng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5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578F-93B4-BD8E-8FC7-2C9B15C79832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End-to-end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095F5-122A-99AA-7658-07531CBF7916}"/>
              </a:ext>
            </a:extLst>
          </p:cNvPr>
          <p:cNvSpPr txBox="1"/>
          <p:nvPr/>
        </p:nvSpPr>
        <p:spPr>
          <a:xfrm>
            <a:off x="443159" y="1162050"/>
            <a:ext cx="1119639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Command-line operated</a:t>
            </a:r>
            <a:r>
              <a:rPr lang="en-US" dirty="0">
                <a:latin typeface="Abadi" panose="020B0604020104020204" pitchFamily="34" charset="0"/>
              </a:rPr>
              <a:t> software solution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Integrates classification and segmentation</a:t>
            </a:r>
            <a:r>
              <a:rPr lang="en-US" dirty="0">
                <a:latin typeface="Abadi" panose="020B0604020104020204" pitchFamily="34" charset="0"/>
              </a:rPr>
              <a:t> into one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Segmented images are classified by our trained models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These are then labelled and output to the user in an interactive window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Key information is provided on the image itself and in the command line output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User can;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evaluate custom images or folders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save images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save image information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change output locations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change the number of clusters k-means uses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Default evaluation can be run on the UCL test dataset 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System runs off of a .config file</a:t>
            </a:r>
          </a:p>
        </p:txBody>
      </p:sp>
      <p:pic>
        <p:nvPicPr>
          <p:cNvPr id="6" name="Picture 5" descr="A picture containing rectangle, design&#10;&#10;Description automatically generated">
            <a:extLst>
              <a:ext uri="{FF2B5EF4-FFF2-40B4-BE49-F238E27FC236}">
                <a16:creationId xmlns:a16="http://schemas.microsoft.com/office/drawing/2014/main" id="{F30ABA65-5B50-3096-F006-166D002E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44" y="5696485"/>
            <a:ext cx="4650455" cy="927021"/>
          </a:xfrm>
          <a:prstGeom prst="rect">
            <a:avLst/>
          </a:prstGeom>
        </p:spPr>
      </p:pic>
      <p:pic>
        <p:nvPicPr>
          <p:cNvPr id="5" name="Picture 4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8263E033-638A-1277-D60B-604472FB3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27" y="4296328"/>
            <a:ext cx="2937214" cy="2327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092FD-C80D-6FC6-E8BB-F795F8618CC6}"/>
              </a:ext>
            </a:extLst>
          </p:cNvPr>
          <p:cNvSpPr txBox="1"/>
          <p:nvPr/>
        </p:nvSpPr>
        <p:spPr>
          <a:xfrm>
            <a:off x="3986044" y="6623506"/>
            <a:ext cx="4650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10. End-to-end software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405AD-77AA-5E3F-A62C-E9F61274069B}"/>
              </a:ext>
            </a:extLst>
          </p:cNvPr>
          <p:cNvSpPr txBox="1"/>
          <p:nvPr/>
        </p:nvSpPr>
        <p:spPr>
          <a:xfrm>
            <a:off x="8811627" y="6622971"/>
            <a:ext cx="2937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11. Segmented and Evaluated Image</a:t>
            </a:r>
          </a:p>
        </p:txBody>
      </p:sp>
    </p:spTree>
    <p:extLst>
      <p:ext uri="{BB962C8B-B14F-4D97-AF65-F5344CB8AC3E}">
        <p14:creationId xmlns:p14="http://schemas.microsoft.com/office/powerpoint/2010/main" val="105083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578F-93B4-BD8E-8FC7-2C9B15C79832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End-to-end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095F5-122A-99AA-7658-07531CBF7916}"/>
              </a:ext>
            </a:extLst>
          </p:cNvPr>
          <p:cNvSpPr txBox="1"/>
          <p:nvPr/>
        </p:nvSpPr>
        <p:spPr>
          <a:xfrm>
            <a:off x="443160" y="1162050"/>
            <a:ext cx="99676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main benchmark for the performance of the system was the comparison of our results to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ground truthed UCL data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We investigated the performance of each classifier and segmentation method working in tandem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We discovered that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Otsu’s method performed best</a:t>
            </a:r>
            <a:r>
              <a:rPr lang="en-US" dirty="0">
                <a:latin typeface="Abadi" panose="020B0604020104020204" pitchFamily="34" charset="0"/>
              </a:rPr>
              <a:t> in combination with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Keras Sequential model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Unknown data</a:t>
            </a:r>
            <a:r>
              <a:rPr lang="en-US" dirty="0">
                <a:latin typeface="Abadi" panose="020B0604020104020204" pitchFamily="34" charset="0"/>
              </a:rPr>
              <a:t> such as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Project 2005 CIL</a:t>
            </a:r>
            <a:r>
              <a:rPr lang="en-US" dirty="0">
                <a:latin typeface="Abadi" panose="020B0604020104020204" pitchFamily="34" charset="0"/>
              </a:rPr>
              <a:t> images were evaluated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Failure modes of FPs and FNs occurred when cell-overlapping was present and light conditions weren’t ideal. Imaging artefacts were also commonly misidentified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Most combinations of classification and segmentation performed very well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picture containing text, screenshot, fabric, pattern&#10;&#10;Description automatically generated">
            <a:extLst>
              <a:ext uri="{FF2B5EF4-FFF2-40B4-BE49-F238E27FC236}">
                <a16:creationId xmlns:a16="http://schemas.microsoft.com/office/drawing/2014/main" id="{68BA3453-83F8-CCF2-B29F-EDB5ED25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06" y="4673492"/>
            <a:ext cx="2419350" cy="1915009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B1CE4F68-F939-6B1E-4CB6-6B8B2DDC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49" y="4803397"/>
            <a:ext cx="2211320" cy="1752046"/>
          </a:xfrm>
          <a:prstGeom prst="rect">
            <a:avLst/>
          </a:prstGeom>
        </p:spPr>
      </p:pic>
      <p:pic>
        <p:nvPicPr>
          <p:cNvPr id="11" name="Picture 10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C5EC5F24-F170-6A60-79C2-A0CFC18C5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91" y="4803396"/>
            <a:ext cx="2211321" cy="175204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36C89D-F300-CA0E-316E-249C21E77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93" y="4770338"/>
            <a:ext cx="1785105" cy="1785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0FA47-5ACC-3317-6CAA-F2009E67830D}"/>
              </a:ext>
            </a:extLst>
          </p:cNvPr>
          <p:cNvSpPr txBox="1"/>
          <p:nvPr/>
        </p:nvSpPr>
        <p:spPr>
          <a:xfrm>
            <a:off x="1945691" y="6555443"/>
            <a:ext cx="2211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12. K-means + Keras Sequential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AB69E3-1A83-5381-CF77-9CEFF0DB59E7}"/>
              </a:ext>
            </a:extLst>
          </p:cNvPr>
          <p:cNvSpPr txBox="1"/>
          <p:nvPr/>
        </p:nvSpPr>
        <p:spPr>
          <a:xfrm>
            <a:off x="4288148" y="6555443"/>
            <a:ext cx="2211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13. Otsu’s + Keras Sequential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88362-167F-39E5-616E-384E61226BF9}"/>
              </a:ext>
            </a:extLst>
          </p:cNvPr>
          <p:cNvSpPr txBox="1"/>
          <p:nvPr/>
        </p:nvSpPr>
        <p:spPr>
          <a:xfrm>
            <a:off x="6630605" y="6594931"/>
            <a:ext cx="2419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14. Ground truthed UCL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40A89-27EF-EFC6-2B74-3B2C90FB6F00}"/>
              </a:ext>
            </a:extLst>
          </p:cNvPr>
          <p:cNvSpPr txBox="1"/>
          <p:nvPr/>
        </p:nvSpPr>
        <p:spPr>
          <a:xfrm>
            <a:off x="9181092" y="6555442"/>
            <a:ext cx="1785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badi" panose="020B0604020104020204" pitchFamily="34" charset="0"/>
              </a:rPr>
              <a:t>Fig 15. Image 6020 from CIL evaluated</a:t>
            </a:r>
          </a:p>
        </p:txBody>
      </p:sp>
    </p:spTree>
    <p:extLst>
      <p:ext uri="{BB962C8B-B14F-4D97-AF65-F5344CB8AC3E}">
        <p14:creationId xmlns:p14="http://schemas.microsoft.com/office/powerpoint/2010/main" val="41565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F50EAD7-3BE4-C913-6C6F-0F058E3B0ECC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What went well…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E13C2-339D-5791-818C-2BF43200341D}"/>
              </a:ext>
            </a:extLst>
          </p:cNvPr>
          <p:cNvSpPr txBox="1"/>
          <p:nvPr/>
        </p:nvSpPr>
        <p:spPr>
          <a:xfrm>
            <a:off x="443159" y="1255998"/>
            <a:ext cx="87008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Main goals that were set out were reached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Major developmental milestones were reached at the end of each academic term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Steady and consistent progress was achieved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Tasks were finished on a weekly basis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Current product matches the intended product closely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end-to-end system functions efficiently with high degree of accuracy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Product is compatible, accessible, easy-to-operate and open-source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All tasks were </a:t>
            </a:r>
            <a:r>
              <a:rPr lang="en-US" dirty="0">
                <a:latin typeface="Abadi" panose="020B0604020104020204" pitchFamily="34" charset="0"/>
              </a:rPr>
              <a:t>completed </a:t>
            </a:r>
            <a:r>
              <a:rPr lang="en-US" b="0" i="0" dirty="0">
                <a:effectLst/>
                <a:latin typeface="Abadi" panose="020B0604020104020204" pitchFamily="34" charset="0"/>
              </a:rPr>
              <a:t>→</a:t>
            </a:r>
            <a:endParaRPr lang="en-US" dirty="0">
              <a:latin typeface="Abadi" panose="020B0604020104020204" pitchFamily="34" charset="0"/>
            </a:endParaRP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 descr="A picture containing plot, line, screenshot, diagram&#10;&#10;Description automatically generated">
            <a:extLst>
              <a:ext uri="{FF2B5EF4-FFF2-40B4-BE49-F238E27FC236}">
                <a16:creationId xmlns:a16="http://schemas.microsoft.com/office/drawing/2014/main" id="{3CAACCFD-6BF9-91AF-59AE-2136C9B51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26" y="4088668"/>
            <a:ext cx="8101090" cy="2390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9BC197-2C87-DAB1-CB01-BD467234C0DD}"/>
              </a:ext>
            </a:extLst>
          </p:cNvPr>
          <p:cNvSpPr txBox="1"/>
          <p:nvPr/>
        </p:nvSpPr>
        <p:spPr>
          <a:xfrm>
            <a:off x="3647446" y="6580030"/>
            <a:ext cx="8101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16. Cumulative Flow Diagram</a:t>
            </a:r>
          </a:p>
        </p:txBody>
      </p:sp>
    </p:spTree>
    <p:extLst>
      <p:ext uri="{BB962C8B-B14F-4D97-AF65-F5344CB8AC3E}">
        <p14:creationId xmlns:p14="http://schemas.microsoft.com/office/powerpoint/2010/main" val="181802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C8DEE3-3221-8300-1691-4C041C2A00DD}"/>
              </a:ext>
            </a:extLst>
          </p:cNvPr>
          <p:cNvSpPr txBox="1"/>
          <p:nvPr/>
        </p:nvSpPr>
        <p:spPr>
          <a:xfrm>
            <a:off x="443159" y="1534167"/>
            <a:ext cx="8997157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Time management wasn’t very optimal at times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Occasionally, academic coursework stagnated development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Some tasks had to be abandoned grant priority for the development of other tasks (task files, mobile integration, GUI)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Work was done on multiple computers and occasionally results from model training was different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tx2"/>
                </a:solidFill>
                <a:latin typeface="Abadi" panose="020B0604020104020204" pitchFamily="34" charset="0"/>
              </a:rPr>
              <a:t>No major failures experienced!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41EB6-F566-CBB9-A60D-F36D039FD4A3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What went wrong…</a:t>
            </a:r>
          </a:p>
        </p:txBody>
      </p:sp>
    </p:spTree>
    <p:extLst>
      <p:ext uri="{BB962C8B-B14F-4D97-AF65-F5344CB8AC3E}">
        <p14:creationId xmlns:p14="http://schemas.microsoft.com/office/powerpoint/2010/main" val="381965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6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13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14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E30DBAC-58C6-0DD3-57C7-9AD19AB96FFC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E2BEB-1468-CE7E-2213-C221DF7C27E4}"/>
              </a:ext>
            </a:extLst>
          </p:cNvPr>
          <p:cNvSpPr txBox="1"/>
          <p:nvPr/>
        </p:nvSpPr>
        <p:spPr>
          <a:xfrm>
            <a:off x="247023" y="1449575"/>
            <a:ext cx="8249278" cy="2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Smart phone application can be developed to enable us to use evaluation on the go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TensorFlowLite to be integrated to reduce resource load thereby making the project more efficient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Scaling the software to improve its adaptation to large-scale data processing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Diversifying the choice of segmentation and classification models </a:t>
            </a:r>
          </a:p>
          <a:p>
            <a:pPr marL="342900" indent="-28575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Adapting the classification to a wider range of conditions</a:t>
            </a:r>
          </a:p>
        </p:txBody>
      </p:sp>
      <p:pic>
        <p:nvPicPr>
          <p:cNvPr id="27" name="Picture 26" descr="A hand holding a white cell phone&#10;&#10;Description automatically generated with low confidence">
            <a:extLst>
              <a:ext uri="{FF2B5EF4-FFF2-40B4-BE49-F238E27FC236}">
                <a16:creationId xmlns:a16="http://schemas.microsoft.com/office/drawing/2014/main" id="{2E6ED6EE-0D27-D5E8-AF49-BF6B4CF6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229" y1="11405" x2="43229" y2="1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76" y="4751504"/>
            <a:ext cx="4796049" cy="253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9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B08E-4EC5-5C1E-74F0-9EC54BEB8495}"/>
              </a:ext>
            </a:extLst>
          </p:cNvPr>
          <p:cNvSpPr txBox="1">
            <a:spLocks/>
          </p:cNvSpPr>
          <p:nvPr/>
        </p:nvSpPr>
        <p:spPr>
          <a:xfrm>
            <a:off x="5192" y="2209800"/>
            <a:ext cx="12181615" cy="1419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latin typeface="Abadi" panose="020B0604020104020204" pitchFamily="34" charset="0"/>
              </a:rPr>
              <a:t>Demonstration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00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B4290FF-B039-BAD6-2ADC-E8C01C23B850}"/>
              </a:ext>
            </a:extLst>
          </p:cNvPr>
          <p:cNvSpPr txBox="1">
            <a:spLocks/>
          </p:cNvSpPr>
          <p:nvPr/>
        </p:nvSpPr>
        <p:spPr>
          <a:xfrm>
            <a:off x="5192" y="2209800"/>
            <a:ext cx="12181615" cy="1419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latin typeface="Abadi" panose="020B0604020104020204" pitchFamily="34" charset="0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389362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squito on skin">
            <a:extLst>
              <a:ext uri="{FF2B5EF4-FFF2-40B4-BE49-F238E27FC236}">
                <a16:creationId xmlns:a16="http://schemas.microsoft.com/office/drawing/2014/main" id="{EB326399-B215-DA8D-1D2D-8C550421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9" r="1" b="1"/>
          <a:stretch/>
        </p:blipFill>
        <p:spPr>
          <a:xfrm flipH="1">
            <a:off x="-947759" y="-1"/>
            <a:ext cx="9669642" cy="6858000"/>
          </a:xfrm>
          <a:prstGeom prst="rect">
            <a:avLst/>
          </a:prstGeom>
          <a:solidFill>
            <a:schemeClr val="accent1"/>
          </a:solidFill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B7D7A-8442-AB87-FEAA-BF64537CCA0A}"/>
              </a:ext>
            </a:extLst>
          </p:cNvPr>
          <p:cNvSpPr txBox="1">
            <a:spLocks/>
          </p:cNvSpPr>
          <p:nvPr/>
        </p:nvSpPr>
        <p:spPr>
          <a:xfrm>
            <a:off x="7278062" y="0"/>
            <a:ext cx="4910889" cy="151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dirty="0">
                <a:latin typeface="Abadi" panose="020B0604020104020204" pitchFamily="34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9C13D-5216-9C46-401B-C24E0CA8A5A5}"/>
              </a:ext>
            </a:extLst>
          </p:cNvPr>
          <p:cNvSpPr txBox="1"/>
          <p:nvPr/>
        </p:nvSpPr>
        <p:spPr>
          <a:xfrm>
            <a:off x="7038109" y="1514964"/>
            <a:ext cx="5153891" cy="5125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>
                <a:latin typeface="Abadi" panose="020B0604020104020204" pitchFamily="34" charset="0"/>
              </a:rPr>
              <a:t>Malaria</a:t>
            </a:r>
            <a:r>
              <a:rPr lang="en-US" sz="1400" dirty="0">
                <a:latin typeface="Abadi" panose="020B0604020104020204" pitchFamily="34" charset="0"/>
              </a:rPr>
              <a:t> is a </a:t>
            </a:r>
            <a:r>
              <a:rPr lang="en-US" sz="1400" b="0" i="0" u="none" strike="noStrike" baseline="0" dirty="0">
                <a:latin typeface="Abadi" panose="020B0604020104020204" pitchFamily="34" charset="0"/>
              </a:rPr>
              <a:t>life-threatening disease, that has plagued humanity for thousands of years.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400" b="0" i="0" u="none" strike="noStrike" baseline="0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>
                <a:latin typeface="Abadi" panose="020B0604020104020204" pitchFamily="34" charset="0"/>
              </a:rPr>
              <a:t>In the 21</a:t>
            </a:r>
            <a:r>
              <a:rPr lang="en-US" sz="1400" b="0" i="0" u="none" strike="noStrike" baseline="30000" dirty="0">
                <a:latin typeface="Abadi" panose="020B0604020104020204" pitchFamily="34" charset="0"/>
              </a:rPr>
              <a:t>st</a:t>
            </a:r>
            <a:r>
              <a:rPr lang="en-US" sz="1400" b="0" i="0" u="none" strike="noStrike" baseline="0" dirty="0">
                <a:latin typeface="Abadi" panose="020B0604020104020204" pitchFamily="34" charset="0"/>
              </a:rPr>
              <a:t> century, the incidence of malaria remains high with an estimated 247 million cases of malaria in 2021 accompanied by a death toll of 619 000.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400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>
                <a:latin typeface="Abadi" panose="020B0604020104020204" pitchFamily="34" charset="0"/>
              </a:rPr>
              <a:t>It is speculated that entire populations, especially in sub-Saharan Africa, are infected more or less constantly.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400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>
                <a:latin typeface="Abadi" panose="020B0604020104020204" pitchFamily="34" charset="0"/>
              </a:rPr>
              <a:t>The most time-consuming part of malaria is its diagnosis, this poses a massive issue as manual segmentation of </a:t>
            </a:r>
            <a:r>
              <a:rPr lang="en-US" sz="1400" dirty="0">
                <a:latin typeface="Abadi" panose="020B0604020104020204" pitchFamily="34" charset="0"/>
              </a:rPr>
              <a:t>patient blood smears </a:t>
            </a:r>
            <a:r>
              <a:rPr lang="en-US" sz="1400" b="0" i="0" u="none" strike="noStrike" baseline="0" dirty="0">
                <a:latin typeface="Abadi" panose="020B0604020104020204" pitchFamily="34" charset="0"/>
              </a:rPr>
              <a:t>and red blood cell classification is required to be done by specialised personnel which is rarely available, especially in endemic areas.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400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badi" panose="020B0604020104020204" pitchFamily="34" charset="0"/>
              </a:rPr>
              <a:t>Resource strain is exacerbated with the need for specialised personnel to be available in multiple endemic areas.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400" dirty="0">
              <a:latin typeface="Abadi" panose="020B06040201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badi" panose="020B0604020104020204" pitchFamily="34" charset="0"/>
              </a:rPr>
              <a:t>This creates life-threatening consequences if not addressed.</a:t>
            </a:r>
          </a:p>
        </p:txBody>
      </p:sp>
    </p:spTree>
    <p:extLst>
      <p:ext uri="{BB962C8B-B14F-4D97-AF65-F5344CB8AC3E}">
        <p14:creationId xmlns:p14="http://schemas.microsoft.com/office/powerpoint/2010/main" val="124538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EBE9DA-F992-B6AA-560C-E3C61FDBC944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Main project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E4F37-F35D-26C8-2AEA-D753ABAA40E9}"/>
              </a:ext>
            </a:extLst>
          </p:cNvPr>
          <p:cNvSpPr txBox="1"/>
          <p:nvPr/>
        </p:nvSpPr>
        <p:spPr>
          <a:xfrm>
            <a:off x="443159" y="1198485"/>
            <a:ext cx="9180235" cy="512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u="none" strike="noStrike" baseline="0" dirty="0">
                <a:latin typeface="Abadi" panose="020B0604020104020204" pitchFamily="34" charset="0"/>
              </a:rPr>
              <a:t>Develop an automatic 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segmentation 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u="none" strike="noStrike" baseline="0" dirty="0">
                <a:latin typeface="Abadi" panose="020B0604020104020204" pitchFamily="34" charset="0"/>
              </a:rPr>
              <a:t>Develop an automatic 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classification 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Create an end-to-end solution that is: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highlight>
                  <a:srgbClr val="808000"/>
                </a:highlight>
                <a:latin typeface="Abadi" panose="020B0604020104020204" pitchFamily="34" charset="0"/>
              </a:rPr>
              <a:t>E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asy-to-operate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highlight>
                  <a:srgbClr val="808000"/>
                </a:highlight>
                <a:latin typeface="Abadi" panose="020B0604020104020204" pitchFamily="34" charset="0"/>
              </a:rPr>
              <a:t>N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on-resource-intensive</a:t>
            </a:r>
            <a:endParaRPr lang="en-US" sz="2000" dirty="0">
              <a:highlight>
                <a:srgbClr val="808000"/>
              </a:highlight>
              <a:latin typeface="Abadi" panose="020B06040201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Accessible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highlight>
                  <a:srgbClr val="808000"/>
                </a:highlight>
                <a:latin typeface="Abadi" panose="020B0604020104020204" pitchFamily="34" charset="0"/>
              </a:rPr>
              <a:t>L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ow-cost/Open-source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u="none" strike="noStrike" baseline="0" dirty="0">
                <a:latin typeface="Abadi" panose="020B0604020104020204" pitchFamily="34" charset="0"/>
              </a:rPr>
              <a:t>The end-to-end solution must possess </a:t>
            </a:r>
            <a:r>
              <a:rPr lang="en-US" sz="20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high accuracy &amp; reliability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highlight>
                <a:srgbClr val="808000"/>
              </a:highlight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ighlight>
                  <a:srgbClr val="808080"/>
                </a:highlight>
                <a:latin typeface="Abadi" panose="020B0604020104020204" pitchFamily="34" charset="0"/>
              </a:rPr>
              <a:t>These factors are extremely important as they allow us to effectively, easily and rapidly identify &amp; diagnose malaria and apply necessary prevention methods</a:t>
            </a:r>
            <a:endParaRPr lang="en-US" sz="2000" b="0" i="0" u="none" strike="noStrike" baseline="0" dirty="0">
              <a:highlight>
                <a:srgbClr val="80808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9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79BE-9A1D-B799-F914-DC23A3AB9858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Abadi" panose="020B0604020104020204" pitchFamily="34" charset="0"/>
              </a:rPr>
              <a:t>Our solution to combat Malaria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E3DE1-3FDF-3E34-C49B-80137DCF1043}"/>
              </a:ext>
            </a:extLst>
          </p:cNvPr>
          <p:cNvSpPr txBox="1"/>
          <p:nvPr/>
        </p:nvSpPr>
        <p:spPr>
          <a:xfrm>
            <a:off x="443159" y="1198485"/>
            <a:ext cx="80527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 pitchFamily="34" charset="0"/>
              </a:rPr>
              <a:t>We developed an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end-to-end software solution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b="0" i="0" u="none" strike="noStrike" baseline="0" dirty="0">
                <a:latin typeface="Abadi" panose="020B0604020104020204" pitchFamily="34" charset="0"/>
              </a:rPr>
              <a:t>to diagnose malaria patients utilizing 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the power of </a:t>
            </a:r>
            <a:r>
              <a:rPr lang="en-GB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machine learning-based classification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 and </a:t>
            </a:r>
            <a:r>
              <a:rPr lang="en-GB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computer vision-based segmentation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GB" b="0" i="0" u="none" strike="noStrike" baseline="0" dirty="0">
              <a:latin typeface="Abadi" panose="020B0604020104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dirty="0">
                <a:latin typeface="Abadi" panose="020B0604020104020204" pitchFamily="34" charset="0"/>
              </a:rPr>
              <a:t>This solution can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 efficiently, accurately, and reliably classify malaria-ridden blood cells in blood </a:t>
            </a:r>
            <a:r>
              <a:rPr lang="en-US" b="0" i="0" u="none" strike="noStrike" baseline="0" dirty="0">
                <a:latin typeface="Abadi" panose="020B0604020104020204" pitchFamily="34" charset="0"/>
              </a:rPr>
              <a:t>smear images.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u="none" strike="noStrike" baseline="0" dirty="0">
                <a:latin typeface="Abadi" panose="020B0604020104020204" pitchFamily="34" charset="0"/>
              </a:rPr>
              <a:t>We provide a solution for the need for tedious diagnosis by medical specialists in endemic areas thereby decreasing resource demand, and resource sparsity.</a:t>
            </a:r>
            <a:r>
              <a:rPr lang="en-US" b="0" i="0" u="none" strike="noStrike" baseline="0" dirty="0">
                <a:latin typeface="Abadi" panose="020B0604020104020204" pitchFamily="34" charset="0"/>
              </a:rPr>
              <a:t> This also 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decreases the risk of disease spread in endemic areas</a:t>
            </a:r>
            <a:r>
              <a:rPr lang="en-US" b="0" i="0" u="none" strike="noStrike" baseline="0" dirty="0">
                <a:latin typeface="Abadi" panose="020B0604020104020204" pitchFamily="34" charset="0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u="none" strike="noStrike" baseline="0" dirty="0">
                <a:latin typeface="Abadi" panose="020B0604020104020204" pitchFamily="34" charset="0"/>
              </a:rPr>
              <a:t>With the use of our innovative software solution approach, we gather invaluable information and data from affected regions and forward it to external operating experts for final validation if necessary.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0" i="0" u="none" strike="noStrike" baseline="0" dirty="0"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u="none" strike="noStrike" baseline="0" dirty="0">
                <a:latin typeface="Abadi" panose="020B0604020104020204" pitchFamily="34" charset="0"/>
              </a:rPr>
              <a:t>This information is for continuous and systematic collection, analysation and interpretation of malaria-related dat</a:t>
            </a:r>
            <a:r>
              <a:rPr lang="en-GB" dirty="0">
                <a:latin typeface="Abadi" panose="020B0604020104020204" pitchFamily="34" charset="0"/>
              </a:rPr>
              <a:t>a </a:t>
            </a:r>
            <a:r>
              <a:rPr lang="en-GB" b="0" i="0" u="none" strike="noStrike" baseline="0" dirty="0">
                <a:latin typeface="Abadi" panose="020B0604020104020204" pitchFamily="34" charset="0"/>
              </a:rPr>
              <a:t>which is then used to aid the fight </a:t>
            </a:r>
            <a:r>
              <a:rPr lang="en-US" b="0" i="0" u="none" strike="noStrike" baseline="0" dirty="0">
                <a:latin typeface="Abadi" panose="020B0604020104020204" pitchFamily="34" charset="0"/>
              </a:rPr>
              <a:t>against malaria.</a:t>
            </a:r>
          </a:p>
        </p:txBody>
      </p:sp>
    </p:spTree>
    <p:extLst>
      <p:ext uri="{BB962C8B-B14F-4D97-AF65-F5344CB8AC3E}">
        <p14:creationId xmlns:p14="http://schemas.microsoft.com/office/powerpoint/2010/main" val="343815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A679-AF13-049D-7B5B-B8D95A4D4BE1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Abadi" panose="020B0604020104020204" pitchFamily="34" charset="0"/>
              </a:rPr>
              <a:t>Project Planning – Classification system </a:t>
            </a:r>
          </a:p>
        </p:txBody>
      </p:sp>
      <p:pic>
        <p:nvPicPr>
          <p:cNvPr id="6" name="Picture 5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EB5A8C5-6EAA-37C1-E070-FF333F75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11" y="1180291"/>
            <a:ext cx="6236963" cy="466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7E994-1CB7-30C8-7B77-8F577ECEBCE7}"/>
              </a:ext>
            </a:extLst>
          </p:cNvPr>
          <p:cNvSpPr txBox="1"/>
          <p:nvPr/>
        </p:nvSpPr>
        <p:spPr>
          <a:xfrm>
            <a:off x="443159" y="1526520"/>
            <a:ext cx="521191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Agile methodology utilized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main focus was to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develop at least one functioning classifier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This was done iteratively by completing weekly objectives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Some tasks proved challenging and required more time than initially estimated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A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functioning classifier was completed</a:t>
            </a:r>
            <a:r>
              <a:rPr lang="en-US" dirty="0">
                <a:latin typeface="Abadi" panose="020B0604020104020204" pitchFamily="34" charset="0"/>
              </a:rPr>
              <a:t> by the end of the term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This was indicated by a Jira release consisting of multiple completed tasks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09638-A7ED-5229-EF75-F18C768E9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8" y="5269892"/>
            <a:ext cx="5211917" cy="576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84BE8-29C7-6AAE-73B6-FF2D911547E6}"/>
              </a:ext>
            </a:extLst>
          </p:cNvPr>
          <p:cNvSpPr txBox="1"/>
          <p:nvPr/>
        </p:nvSpPr>
        <p:spPr>
          <a:xfrm>
            <a:off x="443158" y="5845947"/>
            <a:ext cx="5211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1. Example Jira Release</a:t>
            </a:r>
            <a:endParaRPr lang="en-US" sz="9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55DCA-9183-3151-6BAA-7239A2E8B24F}"/>
              </a:ext>
            </a:extLst>
          </p:cNvPr>
          <p:cNvSpPr txBox="1"/>
          <p:nvPr/>
        </p:nvSpPr>
        <p:spPr>
          <a:xfrm>
            <a:off x="5718311" y="5866577"/>
            <a:ext cx="6236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2. Gantt Chart for First Term</a:t>
            </a:r>
          </a:p>
        </p:txBody>
      </p:sp>
    </p:spTree>
    <p:extLst>
      <p:ext uri="{BB962C8B-B14F-4D97-AF65-F5344CB8AC3E}">
        <p14:creationId xmlns:p14="http://schemas.microsoft.com/office/powerpoint/2010/main" val="299609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DEA-D2A1-6873-149F-48129CE227DE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Classification</a:t>
            </a:r>
          </a:p>
        </p:txBody>
      </p:sp>
      <p:pic>
        <p:nvPicPr>
          <p:cNvPr id="5" name="Picture 4" descr="A pink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98D281D-1E98-4E25-670C-5B6FA6C8B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06" y="5252678"/>
            <a:ext cx="1342890" cy="1238250"/>
          </a:xfrm>
          <a:prstGeom prst="rect">
            <a:avLst/>
          </a:prstGeom>
        </p:spPr>
      </p:pic>
      <p:pic>
        <p:nvPicPr>
          <p:cNvPr id="7" name="Picture 6" descr="A picture containing circle, screenshot, creativity&#10;&#10;Description automatically generated">
            <a:extLst>
              <a:ext uri="{FF2B5EF4-FFF2-40B4-BE49-F238E27FC236}">
                <a16:creationId xmlns:a16="http://schemas.microsoft.com/office/drawing/2014/main" id="{E808F805-73B3-27F5-45DD-B758F2A28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09" y="5252678"/>
            <a:ext cx="1295400" cy="123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B10F6-5BE1-6D70-EC8B-76D1DF35D81F}"/>
              </a:ext>
            </a:extLst>
          </p:cNvPr>
          <p:cNvSpPr txBox="1"/>
          <p:nvPr/>
        </p:nvSpPr>
        <p:spPr>
          <a:xfrm>
            <a:off x="372862" y="1145219"/>
            <a:ext cx="114462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800" b="0" i="0" u="none" strike="noStrike" baseline="0" dirty="0">
                <a:latin typeface="Abadi" panose="020B0604020104020204" pitchFamily="34" charset="0"/>
              </a:rPr>
              <a:t>Uniquely tailored classifiers for our specific needs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were created with the use of Keras &amp; TensorFlow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These were; </a:t>
            </a:r>
            <a:r>
              <a:rPr lang="en-US" sz="18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Keras Sequential model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, </a:t>
            </a:r>
            <a:r>
              <a:rPr lang="en-US" sz="18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Keras Sequential with Spatial Attention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model, </a:t>
            </a:r>
            <a:r>
              <a:rPr lang="en-US" sz="18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VGG16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.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architecture of each model was different (</a:t>
            </a:r>
            <a:r>
              <a:rPr lang="en-US" sz="1400" dirty="0">
                <a:latin typeface="Abadi" panose="020B0604020104020204" pitchFamily="34" charset="0"/>
              </a:rPr>
              <a:t>Conv2D followed by Pooling layers, Spatial Attention Mechanisms etc.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800" b="0" i="0" u="none" strike="noStrike" baseline="0" dirty="0">
                <a:latin typeface="Abadi" panose="020B0604020104020204" pitchFamily="34" charset="0"/>
              </a:rPr>
              <a:t>The </a:t>
            </a:r>
            <a:r>
              <a:rPr lang="en-GB" sz="1800" b="0" i="0" u="none" strike="noStrike" baseline="0" dirty="0">
                <a:highlight>
                  <a:srgbClr val="808000"/>
                </a:highlight>
                <a:latin typeface="Abadi" panose="020B0604020104020204" pitchFamily="34" charset="0"/>
              </a:rPr>
              <a:t>NIH dataset</a:t>
            </a:r>
            <a:r>
              <a:rPr lang="en-GB" sz="1800" b="0" i="0" u="none" strike="noStrike" baseline="0" dirty="0">
                <a:latin typeface="Abadi" panose="020B0604020104020204" pitchFamily="34" charset="0"/>
              </a:rPr>
              <a:t> was chosen for training, validation, and testing. The dataset contains two sub-folders of parasitized and uninfected cell images. Both categories contain 13,780 images making our sample size reasonably large for the state-of-the-art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classification standard.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VGG16 model r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equired a different pre-processing process compared to the Keras models.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Data pre-processing techniques applied to the dataset include</a:t>
            </a:r>
            <a:r>
              <a:rPr lang="en-US" dirty="0">
                <a:latin typeface="Abadi" panose="020B0604020104020204" pitchFamily="34" charset="0"/>
              </a:rPr>
              <a:t>;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dimension standardization, normalization operations, and batching.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The Keras models were chosen for their heavy customizability and the VGG16 model was chosen for its wide acceptance in the field of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C8F318-F9F3-C277-2A2E-7C982C7A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19" y="5434396"/>
            <a:ext cx="5048781" cy="879424"/>
          </a:xfrm>
          <a:prstGeom prst="rect">
            <a:avLst/>
          </a:prstGeom>
        </p:spPr>
      </p:pic>
      <p:pic>
        <p:nvPicPr>
          <p:cNvPr id="12" name="Picture 11" descr="A picture containing yellow, design&#10;&#10;Description automatically generated">
            <a:extLst>
              <a:ext uri="{FF2B5EF4-FFF2-40B4-BE49-F238E27FC236}">
                <a16:creationId xmlns:a16="http://schemas.microsoft.com/office/drawing/2014/main" id="{E1CB90E2-1A21-622C-C841-A65F3351C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05" y="5480765"/>
            <a:ext cx="822533" cy="879425"/>
          </a:xfrm>
          <a:prstGeom prst="rect">
            <a:avLst/>
          </a:prstGeom>
        </p:spPr>
      </p:pic>
      <p:pic>
        <p:nvPicPr>
          <p:cNvPr id="14" name="Picture 13" descr="A red square with a white letter k&#10;&#10;Description automatically generated with medium confidence">
            <a:extLst>
              <a:ext uri="{FF2B5EF4-FFF2-40B4-BE49-F238E27FC236}">
                <a16:creationId xmlns:a16="http://schemas.microsoft.com/office/drawing/2014/main" id="{C9B621A9-300C-6C75-5DA8-64886A744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0" y="5537657"/>
            <a:ext cx="822533" cy="822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2D447-4D39-70BB-C867-DFA9D47BCC38}"/>
              </a:ext>
            </a:extLst>
          </p:cNvPr>
          <p:cNvSpPr txBox="1"/>
          <p:nvPr/>
        </p:nvSpPr>
        <p:spPr>
          <a:xfrm>
            <a:off x="1047219" y="6324902"/>
            <a:ext cx="50487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badi" panose="020B0604020104020204" pitchFamily="34" charset="0"/>
              </a:rPr>
              <a:t>Fig 3. Trainable &amp; Non-trainable Model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B2A2A-3EC5-70DA-2106-98B245361968}"/>
              </a:ext>
            </a:extLst>
          </p:cNvPr>
          <p:cNvSpPr txBox="1"/>
          <p:nvPr/>
        </p:nvSpPr>
        <p:spPr>
          <a:xfrm>
            <a:off x="6630606" y="6490928"/>
            <a:ext cx="2638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4. Example NIH cells</a:t>
            </a:r>
          </a:p>
        </p:txBody>
      </p:sp>
    </p:spTree>
    <p:extLst>
      <p:ext uri="{BB962C8B-B14F-4D97-AF65-F5344CB8AC3E}">
        <p14:creationId xmlns:p14="http://schemas.microsoft.com/office/powerpoint/2010/main" val="103483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DEA-D2A1-6873-149F-48129CE227DE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38AC5-AA44-D22B-664D-D3AA5F8C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388" y="5695950"/>
            <a:ext cx="5577224" cy="949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01353-7478-E42E-0998-545121ECA208}"/>
              </a:ext>
            </a:extLst>
          </p:cNvPr>
          <p:cNvSpPr txBox="1"/>
          <p:nvPr/>
        </p:nvSpPr>
        <p:spPr>
          <a:xfrm>
            <a:off x="443159" y="1162050"/>
            <a:ext cx="111963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All models showed promising training performance by achieving training accuracies close to 1.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model performance was evaluated by using evaluation metrics such as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accuracy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precision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recall</a:t>
            </a:r>
            <a:r>
              <a:rPr lang="en-US" dirty="0">
                <a:latin typeface="Abadi" panose="020B0604020104020204" pitchFamily="34" charset="0"/>
              </a:rPr>
              <a:t>,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average precision-score</a:t>
            </a:r>
            <a:r>
              <a:rPr lang="en-US" dirty="0">
                <a:latin typeface="Abadi" panose="020B0604020104020204" pitchFamily="34" charset="0"/>
              </a:rPr>
              <a:t> and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f1-score</a:t>
            </a:r>
            <a:r>
              <a:rPr lang="en-US" dirty="0">
                <a:latin typeface="Abadi" panose="020B0604020104020204" pitchFamily="34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Statistical evaluation in the form of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McNemar’s test</a:t>
            </a:r>
            <a:r>
              <a:rPr lang="en-US" dirty="0">
                <a:latin typeface="Abadi" panose="020B0604020104020204" pitchFamily="34" charset="0"/>
              </a:rPr>
              <a:t> was carried out to find differences in performance.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McNemar’s test was unable to reject the null hypothesis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All models were predicted to theoretically perform very well in the end-to-end software solution.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Keras Sequential with Spatial Attention was estimated to perform the best out of all models. 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models also looked at unknown data from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project 2005 in The Cell Image Library</a:t>
            </a:r>
            <a:r>
              <a:rPr lang="en-US" dirty="0">
                <a:latin typeface="Abadi" panose="020B0604020104020204" pitchFamily="34" charset="0"/>
              </a:rPr>
              <a:t> and the 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MNIST dataset</a:t>
            </a:r>
            <a:r>
              <a:rPr lang="en-US" dirty="0">
                <a:latin typeface="Abadi" panose="020B0604020104020204" pitchFamily="34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The </a:t>
            </a:r>
            <a:r>
              <a:rPr lang="en-GB" sz="1800" b="0" i="0" u="none" strike="noStrike" baseline="0" dirty="0">
                <a:latin typeface="Abadi" panose="020B0604020104020204" pitchFamily="34" charset="0"/>
              </a:rPr>
              <a:t>results primarily show that the classification models are unable to distinguish data that they definitely shouldn't be predicting.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b="0" i="0" u="none" strike="noStrike" baseline="0" dirty="0">
                <a:latin typeface="Abadi" panose="020B0604020104020204" pitchFamily="34" charset="0"/>
              </a:rPr>
              <a:t>The </a:t>
            </a:r>
            <a:r>
              <a:rPr lang="en-US" dirty="0">
                <a:latin typeface="Abadi" panose="020B0604020104020204" pitchFamily="34" charset="0"/>
              </a:rPr>
              <a:t>VGG16 model had the highest accuracy on the MNIST dataset due to having pre-trained weights.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F6172-EB38-1EE5-3C70-103CE85F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9" y="5546594"/>
            <a:ext cx="1089950" cy="1098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27E29-F8E8-D24B-FF21-67A791BE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383" y="5546594"/>
            <a:ext cx="1098670" cy="10986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359593-EC7C-C309-1E19-E84FC7143524}"/>
              </a:ext>
            </a:extLst>
          </p:cNvPr>
          <p:cNvSpPr txBox="1"/>
          <p:nvPr/>
        </p:nvSpPr>
        <p:spPr>
          <a:xfrm>
            <a:off x="5147389" y="6645264"/>
            <a:ext cx="5577223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6. Results of Evaluation Metrics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66D106-7515-FE9C-88C8-71AAF7481907}"/>
              </a:ext>
            </a:extLst>
          </p:cNvPr>
          <p:cNvSpPr txBox="1"/>
          <p:nvPr/>
        </p:nvSpPr>
        <p:spPr>
          <a:xfrm>
            <a:off x="2261938" y="6642556"/>
            <a:ext cx="2336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badi" panose="020B0604020104020204" pitchFamily="34" charset="0"/>
              </a:rPr>
              <a:t>Fig 5. MNIST &amp; P2005 Examples</a:t>
            </a:r>
          </a:p>
        </p:txBody>
      </p:sp>
    </p:spTree>
    <p:extLst>
      <p:ext uri="{BB962C8B-B14F-4D97-AF65-F5344CB8AC3E}">
        <p14:creationId xmlns:p14="http://schemas.microsoft.com/office/powerpoint/2010/main" val="329411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8D15-92FC-5B4D-C638-148CB4385622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8647575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Abadi" panose="020B0604020104020204" pitchFamily="34" charset="0"/>
              </a:rPr>
              <a:t>Project Planning – Segmentation &amp; End-to-end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2A401-E3D1-A0F2-CD5D-D22FE2897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0149" y="1231641"/>
            <a:ext cx="6355125" cy="4479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ED4FE-2633-3E1D-9C6D-FADF4B064D22}"/>
              </a:ext>
            </a:extLst>
          </p:cNvPr>
          <p:cNvSpPr txBox="1"/>
          <p:nvPr/>
        </p:nvSpPr>
        <p:spPr>
          <a:xfrm>
            <a:off x="124288" y="1231641"/>
            <a:ext cx="534435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focus of the second academic term was to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create a segmentation system</a:t>
            </a:r>
            <a:r>
              <a:rPr lang="en-US" dirty="0">
                <a:latin typeface="Abadi" panose="020B0604020104020204" pitchFamily="34" charset="0"/>
              </a:rPr>
              <a:t> and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combine the classification and segmentation into an end-to-end software solution</a:t>
            </a:r>
            <a:r>
              <a:rPr lang="en-US" dirty="0">
                <a:latin typeface="Abadi" panose="020B060402010402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It took a lot of experimentation to get the segmentation system to be work accurately.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I have settled for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Otsu’s method</a:t>
            </a:r>
            <a:r>
              <a:rPr lang="en-US" dirty="0">
                <a:latin typeface="Abadi" panose="020B0604020104020204" pitchFamily="34" charset="0"/>
              </a:rPr>
              <a:t> and </a:t>
            </a:r>
            <a:r>
              <a:rPr lang="en-US" dirty="0">
                <a:highlight>
                  <a:srgbClr val="808000"/>
                </a:highlight>
                <a:latin typeface="Abadi" panose="020B0604020104020204" pitchFamily="34" charset="0"/>
              </a:rPr>
              <a:t>K-means clustering</a:t>
            </a:r>
            <a:r>
              <a:rPr lang="en-US" dirty="0">
                <a:latin typeface="Abadi" panose="020B0604020104020204" pitchFamily="34" charset="0"/>
              </a:rPr>
              <a:t> for thresholding.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Some tasks proposed in the Gantt Chart were skipped to save &amp; make time for the compilation of the end-to-end system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The segmentation system &amp; the end-to-end solution were completed successfully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Additional features were added to create a richer user experience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10F34-80F4-DA5C-55DE-9F3B5CB34E82}"/>
              </a:ext>
            </a:extLst>
          </p:cNvPr>
          <p:cNvSpPr txBox="1"/>
          <p:nvPr/>
        </p:nvSpPr>
        <p:spPr>
          <a:xfrm>
            <a:off x="5600149" y="5711306"/>
            <a:ext cx="6355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7.  Gantt Chart for Second Term</a:t>
            </a:r>
          </a:p>
        </p:txBody>
      </p:sp>
    </p:spTree>
    <p:extLst>
      <p:ext uri="{BB962C8B-B14F-4D97-AF65-F5344CB8AC3E}">
        <p14:creationId xmlns:p14="http://schemas.microsoft.com/office/powerpoint/2010/main" val="301555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18C3-9A61-CA36-45F5-AAED175E6E9F}"/>
              </a:ext>
            </a:extLst>
          </p:cNvPr>
          <p:cNvSpPr txBox="1">
            <a:spLocks/>
          </p:cNvSpPr>
          <p:nvPr/>
        </p:nvSpPr>
        <p:spPr>
          <a:xfrm>
            <a:off x="443159" y="0"/>
            <a:ext cx="6187447" cy="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badi" panose="020B0604020104020204" pitchFamily="34" charset="0"/>
              </a:rPr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D14E3-BB71-ADEF-01DD-9D97276A3434}"/>
              </a:ext>
            </a:extLst>
          </p:cNvPr>
          <p:cNvSpPr txBox="1"/>
          <p:nvPr/>
        </p:nvSpPr>
        <p:spPr>
          <a:xfrm>
            <a:off x="372862" y="1145219"/>
            <a:ext cx="10161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Otsu’s method and K-means clustering were used &amp; implemented with the help of OpenCV </a:t>
            </a:r>
          </a:p>
          <a:p>
            <a:pPr marL="285750" indent="-285750" algn="l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The performance of thes</a:t>
            </a:r>
            <a:r>
              <a:rPr lang="en-US" dirty="0">
                <a:latin typeface="Abadi" panose="020B0604020104020204" pitchFamily="34" charset="0"/>
              </a:rPr>
              <a:t>e methods was gauged with the user of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the </a:t>
            </a:r>
            <a:r>
              <a:rPr lang="en-US" sz="1800" b="0" i="0" u="none" strike="noStrike" baseline="0" dirty="0">
                <a:highlight>
                  <a:srgbClr val="808080"/>
                </a:highlight>
                <a:latin typeface="Abadi" panose="020B0604020104020204" pitchFamily="34" charset="0"/>
              </a:rPr>
              <a:t>UCL dataset</a:t>
            </a:r>
          </a:p>
          <a:p>
            <a:pPr marL="285750" indent="-285750" algn="l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UCL images were blurred </a:t>
            </a:r>
            <a:r>
              <a:rPr lang="en-US" dirty="0">
                <a:latin typeface="Abadi" panose="020B0604020104020204" pitchFamily="34" charset="0"/>
              </a:rPr>
              <a:t>using Gaussian blurring to improve performance</a:t>
            </a:r>
          </a:p>
          <a:p>
            <a:pPr marL="285750" indent="-285750" algn="l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Images were </a:t>
            </a:r>
            <a:r>
              <a:rPr lang="en-US" sz="1800" b="0" i="0" u="none" strike="noStrike" baseline="0" dirty="0">
                <a:highlight>
                  <a:srgbClr val="808080"/>
                </a:highlight>
                <a:latin typeface="Abadi" panose="020B0604020104020204" pitchFamily="34" charset="0"/>
              </a:rPr>
              <a:t>thresholded</a:t>
            </a:r>
            <a:r>
              <a:rPr lang="en-US" dirty="0">
                <a:highlight>
                  <a:srgbClr val="808080"/>
                </a:highlight>
                <a:latin typeface="Abadi" panose="020B0604020104020204" pitchFamily="34" charset="0"/>
              </a:rPr>
              <a:t> </a:t>
            </a:r>
            <a:r>
              <a:rPr lang="en-US" b="0" i="0" dirty="0">
                <a:effectLst/>
                <a:highlight>
                  <a:srgbClr val="808080"/>
                </a:highlight>
                <a:latin typeface="Abadi" panose="020B0604020104020204" pitchFamily="34" charset="0"/>
              </a:rPr>
              <a:t>→ contoured → filtered → identified → labelled → output</a:t>
            </a:r>
          </a:p>
          <a:p>
            <a:pPr marL="285750" indent="-285750" algn="l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1800" u="none" strike="noStrike" baseline="0" dirty="0">
                <a:latin typeface="Abadi" panose="020B0604020104020204" pitchFamily="34" charset="0"/>
              </a:rPr>
              <a:t>T</a:t>
            </a:r>
            <a:r>
              <a:rPr lang="en-US" dirty="0">
                <a:latin typeface="Abadi" panose="020B0604020104020204" pitchFamily="34" charset="0"/>
              </a:rPr>
              <a:t>hese, now called ‘regions of interest’ in our context, were passed to the classifier for infection status prediction</a:t>
            </a:r>
          </a:p>
        </p:txBody>
      </p:sp>
      <p:pic>
        <p:nvPicPr>
          <p:cNvPr id="8" name="Picture 7" descr="A picture containing window, sky, monochrome, outdoor&#10;&#10;Description automatically generated">
            <a:extLst>
              <a:ext uri="{FF2B5EF4-FFF2-40B4-BE49-F238E27FC236}">
                <a16:creationId xmlns:a16="http://schemas.microsoft.com/office/drawing/2014/main" id="{6F722E47-649E-DC8B-74B2-07697881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49" y="4305300"/>
            <a:ext cx="2676525" cy="2007394"/>
          </a:xfrm>
          <a:prstGeom prst="rect">
            <a:avLst/>
          </a:prstGeom>
        </p:spPr>
      </p:pic>
      <p:pic>
        <p:nvPicPr>
          <p:cNvPr id="10" name="Picture 9" descr="A picture containing black and white, outdoor, window, sky&#10;&#10;Description automatically generated">
            <a:extLst>
              <a:ext uri="{FF2B5EF4-FFF2-40B4-BE49-F238E27FC236}">
                <a16:creationId xmlns:a16="http://schemas.microsoft.com/office/drawing/2014/main" id="{97EA2F22-4619-AFD8-6825-6FC69BBD9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3" y="4305300"/>
            <a:ext cx="2676525" cy="2007394"/>
          </a:xfrm>
          <a:prstGeom prst="rect">
            <a:avLst/>
          </a:prstGeom>
        </p:spPr>
      </p:pic>
      <p:pic>
        <p:nvPicPr>
          <p:cNvPr id="12" name="Picture 1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19A181D-70E0-8C5F-6A66-92B54F6DF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06" y="4305300"/>
            <a:ext cx="2065768" cy="2007394"/>
          </a:xfrm>
          <a:prstGeom prst="rect">
            <a:avLst/>
          </a:prstGeom>
        </p:spPr>
      </p:pic>
      <p:pic>
        <p:nvPicPr>
          <p:cNvPr id="14" name="Picture 13" descr="A picture containing graphics, circle, symbol, graphic design&#10;&#10;Description automatically generated">
            <a:extLst>
              <a:ext uri="{FF2B5EF4-FFF2-40B4-BE49-F238E27FC236}">
                <a16:creationId xmlns:a16="http://schemas.microsoft.com/office/drawing/2014/main" id="{C472C39E-686D-464C-D60A-5ADE1E4E7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05" y="5412119"/>
            <a:ext cx="730966" cy="9005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73AA51-23A4-F6D2-0BBB-718BBCBE3BF0}"/>
              </a:ext>
            </a:extLst>
          </p:cNvPr>
          <p:cNvSpPr txBox="1"/>
          <p:nvPr/>
        </p:nvSpPr>
        <p:spPr>
          <a:xfrm>
            <a:off x="824963" y="6312694"/>
            <a:ext cx="5451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badi" panose="020B0604020104020204" pitchFamily="34" charset="0"/>
              </a:rPr>
              <a:t>Fig 8. Otsu’s method in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C2DB5-C966-E190-EB18-44459BBE637A}"/>
              </a:ext>
            </a:extLst>
          </p:cNvPr>
          <p:cNvSpPr txBox="1"/>
          <p:nvPr/>
        </p:nvSpPr>
        <p:spPr>
          <a:xfrm>
            <a:off x="6630605" y="6312694"/>
            <a:ext cx="20657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badi" panose="020B0604020104020204" pitchFamily="34" charset="0"/>
              </a:rPr>
              <a:t>Fig 9.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00276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2793</TotalTime>
  <Words>1370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Wingdings</vt:lpstr>
      <vt:lpstr>Office Theme</vt:lpstr>
      <vt:lpstr>Assessing blood samples for malaria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blood samples for malaria</dc:title>
  <dc:creator>Tazar, Tomas</dc:creator>
  <cp:lastModifiedBy>Tazar, Tomas</cp:lastModifiedBy>
  <cp:revision>180</cp:revision>
  <dcterms:created xsi:type="dcterms:W3CDTF">2023-04-29T13:50:33Z</dcterms:created>
  <dcterms:modified xsi:type="dcterms:W3CDTF">2023-05-11T14:40:59Z</dcterms:modified>
</cp:coreProperties>
</file>